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9" r:id="rId9"/>
    <p:sldId id="270" r:id="rId10"/>
    <p:sldId id="264" r:id="rId11"/>
    <p:sldId id="265" r:id="rId12"/>
    <p:sldId id="266" r:id="rId13"/>
    <p:sldId id="267" r:id="rId14"/>
    <p:sldId id="268" r:id="rId15"/>
    <p:sldId id="274" r:id="rId16"/>
    <p:sldId id="272" r:id="rId17"/>
    <p:sldId id="271" r:id="rId18"/>
    <p:sldId id="273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6xmyVWUtv8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hNHy_SbEiMQ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ntoen.nu/nl/grondwe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schooltv.nl/video/histoclips-de-franse-revolutie/#q=de%20franse%20revoluti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665E69-0CC5-4A34-B115-DD7C8C6C5B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Hoofdstuk 3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1C1F1CC-8F44-456B-AEC2-F059CC7467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Wat mag wel en wat mag niet?</a:t>
            </a:r>
          </a:p>
        </p:txBody>
      </p:sp>
    </p:spTree>
    <p:extLst>
      <p:ext uri="{BB962C8B-B14F-4D97-AF65-F5344CB8AC3E}">
        <p14:creationId xmlns:p14="http://schemas.microsoft.com/office/powerpoint/2010/main" val="1667178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1C61F4-21F6-4B8E-9F03-F8FF93E00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Grondwetten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544F31-64DE-419C-8E93-D144C5928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Grondwet 1813</a:t>
            </a:r>
          </a:p>
          <a:p>
            <a:r>
              <a:rPr lang="nl-NL" dirty="0"/>
              <a:t>Grondwet 1848</a:t>
            </a:r>
          </a:p>
          <a:p>
            <a:r>
              <a:rPr lang="nl-NL" dirty="0"/>
              <a:t>Grondwet 1983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975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BFEF7C-CAD4-4CB4-A3FF-0A53B965E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Grondwet 1813(4)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D16363D-8E22-42C3-A822-6F1AEE4B7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459277"/>
            <a:ext cx="9601196" cy="3318936"/>
          </a:xfrm>
        </p:spPr>
        <p:txBody>
          <a:bodyPr/>
          <a:lstStyle/>
          <a:p>
            <a:r>
              <a:rPr lang="nl-NL" dirty="0"/>
              <a:t>Willem I koning van Nederland. Nederland was nu </a:t>
            </a:r>
            <a:br>
              <a:rPr lang="nl-NL" dirty="0"/>
            </a:br>
            <a:r>
              <a:rPr lang="nl-NL" dirty="0"/>
              <a:t>een </a:t>
            </a:r>
            <a:r>
              <a:rPr lang="nl-NL" b="1" dirty="0"/>
              <a:t>koninkrijk </a:t>
            </a:r>
            <a:endParaRPr lang="nl-NL" dirty="0"/>
          </a:p>
          <a:p>
            <a:r>
              <a:rPr lang="nl-NL" dirty="0"/>
              <a:t>Vervolgens in 1840 Willem II koning</a:t>
            </a:r>
          </a:p>
          <a:p>
            <a:r>
              <a:rPr lang="nl-NL" dirty="0"/>
              <a:t>Vrijheid van Godsdienst </a:t>
            </a:r>
          </a:p>
          <a:p>
            <a:r>
              <a:rPr lang="nl-NL" dirty="0"/>
              <a:t> </a:t>
            </a:r>
            <a:r>
              <a:rPr lang="nl-NL" b="1" dirty="0"/>
              <a:t>Regeringsleider </a:t>
            </a:r>
            <a:endParaRPr lang="nl-NL" dirty="0"/>
          </a:p>
        </p:txBody>
      </p:sp>
      <p:pic>
        <p:nvPicPr>
          <p:cNvPr id="1026" name="Picture 2" descr="Afbeeldingsresultaat voor koning willem II">
            <a:extLst>
              <a:ext uri="{FF2B5EF4-FFF2-40B4-BE49-F238E27FC236}">
                <a16:creationId xmlns:a16="http://schemas.microsoft.com/office/drawing/2014/main" id="{0E678357-3E44-49CD-ACFD-27BDC91D8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791" y="2459277"/>
            <a:ext cx="2821433" cy="363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356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thorbecke">
            <a:extLst>
              <a:ext uri="{FF2B5EF4-FFF2-40B4-BE49-F238E27FC236}">
                <a16:creationId xmlns:a16="http://schemas.microsoft.com/office/drawing/2014/main" id="{74BFE203-5202-4B8D-AA9C-03F124AAA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044" y="2701180"/>
            <a:ext cx="2367691" cy="2852640"/>
          </a:xfrm>
          <a:prstGeom prst="rect">
            <a:avLst/>
          </a:prstGeom>
          <a:noFill/>
          <a:ln w="57150" cmpd="thickThin">
            <a:solidFill>
              <a:srgbClr val="7F7F7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844D58B-5543-43DC-BC1C-B6E8193CA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262626"/>
                </a:solidFill>
              </a:rPr>
              <a:t>Grondwet 1848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9D57E4-A360-4CEC-837C-CADBC3EAE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262626"/>
                </a:solidFill>
              </a:rPr>
              <a:t>Koning te veel macht.</a:t>
            </a:r>
          </a:p>
          <a:p>
            <a:r>
              <a:rPr lang="nl-NL" dirty="0">
                <a:solidFill>
                  <a:srgbClr val="262626"/>
                </a:solidFill>
              </a:rPr>
              <a:t>Inwoners konden kiezen wie in het parlement kwam. </a:t>
            </a:r>
          </a:p>
          <a:p>
            <a:r>
              <a:rPr lang="nl-NL" dirty="0">
                <a:solidFill>
                  <a:srgbClr val="262626"/>
                </a:solidFill>
              </a:rPr>
              <a:t>Nederland is nu een </a:t>
            </a:r>
            <a:r>
              <a:rPr lang="nl-NL" b="1" dirty="0">
                <a:solidFill>
                  <a:srgbClr val="262626"/>
                </a:solidFill>
              </a:rPr>
              <a:t>parlementaire democratie.</a:t>
            </a:r>
            <a:endParaRPr lang="nl-NL" dirty="0">
              <a:solidFill>
                <a:srgbClr val="262626"/>
              </a:solidFill>
            </a:endParaRPr>
          </a:p>
          <a:p>
            <a:r>
              <a:rPr lang="nl-NL" dirty="0">
                <a:solidFill>
                  <a:srgbClr val="262626"/>
                </a:solidFill>
              </a:rPr>
              <a:t>Land nu bestuurd door ministers </a:t>
            </a:r>
          </a:p>
        </p:txBody>
      </p:sp>
    </p:spTree>
    <p:extLst>
      <p:ext uri="{BB962C8B-B14F-4D97-AF65-F5344CB8AC3E}">
        <p14:creationId xmlns:p14="http://schemas.microsoft.com/office/powerpoint/2010/main" val="1977530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8EB89FB0-56FC-4C43-A94A-78C832AC5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Grondwet 1983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75287A7-E145-4B87-8B63-8811C1E23B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Sociale grondwet</a:t>
            </a:r>
          </a:p>
          <a:p>
            <a:r>
              <a:rPr lang="nl-NL" dirty="0"/>
              <a:t>Veel mensen kregen bestaanszekerheid en werkgelegenheid </a:t>
            </a:r>
          </a:p>
          <a:p>
            <a:r>
              <a:rPr lang="nl-NL" dirty="0"/>
              <a:t>Bescherming burgers tegen discriminatie </a:t>
            </a:r>
          </a:p>
          <a:p>
            <a:r>
              <a:rPr lang="nl-NL" dirty="0"/>
              <a:t>Vrijheid van meningsuiting </a:t>
            </a:r>
          </a:p>
          <a:p>
            <a:r>
              <a:rPr lang="nl-NL" dirty="0"/>
              <a:t>Afschaffing doodstraf….  In 1870 toch al afgeschaft????? </a:t>
            </a:r>
          </a:p>
        </p:txBody>
      </p:sp>
    </p:spTree>
    <p:extLst>
      <p:ext uri="{BB962C8B-B14F-4D97-AF65-F5344CB8AC3E}">
        <p14:creationId xmlns:p14="http://schemas.microsoft.com/office/powerpoint/2010/main" val="4247442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2E5491-AFE6-44D0-9781-5C3182E87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Grondwet 2018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870D06-B17C-4AE1-A87E-BBC423B20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02741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66E7BE-ACDF-4800-96B8-02178A468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Vandaag te doen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31C261-0A44-413E-BBD3-B27921231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Jullie gaan de eerste 10 a 15 min bezig met paragraaf 3.3</a:t>
            </a:r>
          </a:p>
          <a:p>
            <a:r>
              <a:rPr lang="nl-NL" dirty="0"/>
              <a:t>Inleiding + filmpje paragraaf 3.4</a:t>
            </a:r>
          </a:p>
          <a:p>
            <a:r>
              <a:rPr lang="nl-NL" dirty="0"/>
              <a:t>Opdrachten 3.4 </a:t>
            </a:r>
            <a:br>
              <a:rPr lang="nl-NL" dirty="0"/>
            </a:br>
            <a:r>
              <a:rPr lang="nl-NL" dirty="0"/>
              <a:t>						-Basis opdracht 1 t/m 6</a:t>
            </a:r>
            <a:br>
              <a:rPr lang="nl-NL" dirty="0"/>
            </a:br>
            <a:r>
              <a:rPr lang="nl-NL" dirty="0"/>
              <a:t>						-Kader opdracht 1 t/m 5 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0811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4069B5-946F-43A6-9818-DB73D703A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Oprichting VN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044C16-5A33-4583-AF9F-48FC5F02D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/>
          <a:lstStyle/>
          <a:p>
            <a:r>
              <a:rPr lang="nl-NL" dirty="0"/>
              <a:t>Wie zorgt er in Nederland voor de handhaving van de wet?</a:t>
            </a:r>
          </a:p>
          <a:p>
            <a:r>
              <a:rPr lang="nl-NL" dirty="0"/>
              <a:t>Is er op wereldniveau ook een grondwet?</a:t>
            </a:r>
          </a:p>
          <a:p>
            <a:r>
              <a:rPr lang="nl-NL" dirty="0"/>
              <a:t>Wie moet deze wet handhaven? </a:t>
            </a:r>
          </a:p>
          <a:p>
            <a:r>
              <a:rPr lang="nl-NL" dirty="0"/>
              <a:t>Lees </a:t>
            </a:r>
            <a:r>
              <a:rPr lang="nl-NL" dirty="0" err="1"/>
              <a:t>blz</a:t>
            </a:r>
            <a:r>
              <a:rPr lang="nl-NL" dirty="0"/>
              <a:t>: 110 </a:t>
            </a:r>
            <a:r>
              <a:rPr lang="nl-NL" i="1" dirty="0"/>
              <a:t>samenwerken voor betere rechten</a:t>
            </a:r>
            <a:endParaRPr lang="nl-NL" dirty="0"/>
          </a:p>
          <a:p>
            <a:r>
              <a:rPr lang="nl-NL" dirty="0">
                <a:hlinkClick r:id="rId2"/>
              </a:rPr>
              <a:t>https://www.youtube.com/watch?v=B6xmyVWUtv8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4909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8F7CF7-0BD5-48E4-ADD0-2683B0B0A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 bij filmpje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A35945-EF94-47E7-8BD6-87D640AAF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Wie in het filmpje zorgen voor handhaving? </a:t>
            </a:r>
          </a:p>
          <a:p>
            <a:r>
              <a:rPr lang="nl-NL" dirty="0"/>
              <a:t>Wat zijn eigenlijk mensenrechten?</a:t>
            </a:r>
          </a:p>
          <a:p>
            <a:r>
              <a:rPr lang="nl-NL" dirty="0"/>
              <a:t>‘’De mensenrechten zijn optioneel en niet een wet’’ Wat betekend dit? </a:t>
            </a:r>
          </a:p>
          <a:p>
            <a:r>
              <a:rPr lang="nl-NL" dirty="0"/>
              <a:t>Hoe komt het eigenlijk dat er zoveel ruzie is ontstaan in allerlei landen?</a:t>
            </a:r>
          </a:p>
        </p:txBody>
      </p:sp>
    </p:spTree>
    <p:extLst>
      <p:ext uri="{BB962C8B-B14F-4D97-AF65-F5344CB8AC3E}">
        <p14:creationId xmlns:p14="http://schemas.microsoft.com/office/powerpoint/2010/main" val="1731682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66C607-CA35-4973-9CE9-5284AB194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723370"/>
            <a:ext cx="9601196" cy="1303867"/>
          </a:xfrm>
        </p:spPr>
        <p:txBody>
          <a:bodyPr/>
          <a:lstStyle/>
          <a:p>
            <a:r>
              <a:rPr lang="nl-NL" dirty="0"/>
              <a:t>Kolonialisme 19</a:t>
            </a:r>
            <a:r>
              <a:rPr lang="nl-NL" baseline="30000" dirty="0"/>
              <a:t>e</a:t>
            </a:r>
            <a:r>
              <a:rPr lang="nl-NL" dirty="0"/>
              <a:t> eeuw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7A023A-F767-48A0-929C-248B81F20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/>
          <a:lstStyle/>
          <a:p>
            <a:endParaRPr lang="nl-NL"/>
          </a:p>
        </p:txBody>
      </p:sp>
      <p:pic>
        <p:nvPicPr>
          <p:cNvPr id="1028" name="Picture 4" descr="https://upload.wikimedia.org/wikipedia/commons/2/20/World_1936_empires_colonies_territory.png">
            <a:extLst>
              <a:ext uri="{FF2B5EF4-FFF2-40B4-BE49-F238E27FC236}">
                <a16:creationId xmlns:a16="http://schemas.microsoft.com/office/drawing/2014/main" id="{C7F46B92-33DC-4230-B982-5C289F91B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4" y="1781176"/>
            <a:ext cx="11268076" cy="462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992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34">
            <a:extLst>
              <a:ext uri="{FF2B5EF4-FFF2-40B4-BE49-F238E27FC236}">
                <a16:creationId xmlns:a16="http://schemas.microsoft.com/office/drawing/2014/main" id="{ED56E41F-B8E0-4D18-B554-FD40260DE0E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9" name="Group 136">
            <a:extLst>
              <a:ext uri="{FF2B5EF4-FFF2-40B4-BE49-F238E27FC236}">
                <a16:creationId xmlns:a16="http://schemas.microsoft.com/office/drawing/2014/main" id="{2DB31E17-E562-4F82-98D0-858C84120F34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38" name="Picture 137">
              <a:extLst>
                <a:ext uri="{FF2B5EF4-FFF2-40B4-BE49-F238E27FC236}">
                  <a16:creationId xmlns:a16="http://schemas.microsoft.com/office/drawing/2014/main" id="{58BF3B07-5EF6-4E5B-834E-C1398DB60ADA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3DDA1859-D108-4C60-B38B-C85485AB386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E498EA77-084B-43CC-B94D-566F1D8E1EE8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41" name="Picture 140">
              <a:extLst>
                <a:ext uri="{FF2B5EF4-FFF2-40B4-BE49-F238E27FC236}">
                  <a16:creationId xmlns:a16="http://schemas.microsoft.com/office/drawing/2014/main" id="{99B16D3F-47E8-419E-9C4E-ED6FC918FBB0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030" name="Straight Connector 142">
            <a:extLst>
              <a:ext uri="{FF2B5EF4-FFF2-40B4-BE49-F238E27FC236}">
                <a16:creationId xmlns:a16="http://schemas.microsoft.com/office/drawing/2014/main" id="{FD2308B7-2829-44DD-B213-27EEBDED141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1" name="Rectangle 144">
            <a:extLst>
              <a:ext uri="{FF2B5EF4-FFF2-40B4-BE49-F238E27FC236}">
                <a16:creationId xmlns:a16="http://schemas.microsoft.com/office/drawing/2014/main" id="{23E937B9-07EE-456A-A31C-41A8866E28A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fbeeldingsresultaat voor srebrenica kaart">
            <a:extLst>
              <a:ext uri="{FF2B5EF4-FFF2-40B4-BE49-F238E27FC236}">
                <a16:creationId xmlns:a16="http://schemas.microsoft.com/office/drawing/2014/main" id="{914ED60B-875C-4093-89C2-ECD36AACD9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3365" y="1639807"/>
            <a:ext cx="5902068" cy="340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6FF679-FC52-492F-B052-E780EC6AD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sz="3100">
                <a:solidFill>
                  <a:srgbClr val="262626"/>
                </a:solidFill>
              </a:rPr>
              <a:t>Niet alles gaat goed bij de blauwhelmen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18A637-4F3F-4102-AF91-A4F8B9A3E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262626"/>
                </a:solidFill>
                <a:hlinkClick r:id="rId6"/>
              </a:rPr>
              <a:t>https://www.youtube.com/watch?v=hNHy_SbEiMQ</a:t>
            </a:r>
            <a:endParaRPr lang="nl-NL" dirty="0">
              <a:solidFill>
                <a:srgbClr val="262626"/>
              </a:solidFill>
            </a:endParaRPr>
          </a:p>
          <a:p>
            <a:endParaRPr lang="nl-NL" dirty="0">
              <a:solidFill>
                <a:srgbClr val="262626"/>
              </a:solidFill>
            </a:endParaRPr>
          </a:p>
          <a:p>
            <a:endParaRPr lang="nl-NL" dirty="0">
              <a:solidFill>
                <a:srgbClr val="262626"/>
              </a:solidFill>
            </a:endParaRPr>
          </a:p>
          <a:p>
            <a:endParaRPr lang="nl-NL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845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8C899E-18A0-467C-9372-51017A994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Paragraven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179D8C-6982-4AAD-AEEC-68C97C063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6932"/>
            <a:ext cx="10103527" cy="3318936"/>
          </a:xfrm>
        </p:spPr>
        <p:txBody>
          <a:bodyPr/>
          <a:lstStyle/>
          <a:p>
            <a:r>
              <a:rPr lang="nl-NL" dirty="0"/>
              <a:t>3.1	Wetten en regels						(Welke wetten en regels gelden er?)</a:t>
            </a:r>
          </a:p>
          <a:p>
            <a:r>
              <a:rPr lang="nl-NL" dirty="0"/>
              <a:t>3.2	Hoe verloren vorsten hun macht?		(Hoe was het leven zonder regels?)</a:t>
            </a:r>
          </a:p>
          <a:p>
            <a:r>
              <a:rPr lang="nl-NL" dirty="0"/>
              <a:t>3.3	Hoe zijn rechten en plichten geregeld? 		(Hoe is het ontstaan?)</a:t>
            </a:r>
          </a:p>
          <a:p>
            <a:r>
              <a:rPr lang="nl-NL" dirty="0"/>
              <a:t>3.4	Alle mensen dezelfde rechten		(Hoe heeft het zich verder ontwikkeld?)</a:t>
            </a:r>
          </a:p>
        </p:txBody>
      </p:sp>
    </p:spTree>
    <p:extLst>
      <p:ext uri="{BB962C8B-B14F-4D97-AF65-F5344CB8AC3E}">
        <p14:creationId xmlns:p14="http://schemas.microsoft.com/office/powerpoint/2010/main" val="3592486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A11A1D-DE64-4F13-9487-D1AEAA9B5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9A27A7-8D48-427C-93EA-6D228FCDC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Alle opdrachten paragraaf 3.4 af………..</a:t>
            </a:r>
          </a:p>
          <a:p>
            <a:r>
              <a:rPr lang="nl-NL" dirty="0"/>
              <a:t>Alle opdrachten hoofdstuk 3 af………….</a:t>
            </a:r>
          </a:p>
          <a:p>
            <a:r>
              <a:rPr lang="nl-NL" dirty="0"/>
              <a:t>Bedenk 12 toets vragen. Per paragraaf drie vragen</a:t>
            </a:r>
          </a:p>
          <a:p>
            <a:pPr marL="0" indent="0">
              <a:buNone/>
            </a:pPr>
            <a:r>
              <a:rPr lang="nl-NL" dirty="0"/>
              <a:t>-Open vraag					-Juiste volgorde vraag</a:t>
            </a:r>
          </a:p>
          <a:p>
            <a:pPr marL="0" indent="0">
              <a:buNone/>
            </a:pPr>
            <a:r>
              <a:rPr lang="nl-NL" dirty="0"/>
              <a:t>-Gesloten vraag				-Bronnenvraag </a:t>
            </a:r>
          </a:p>
          <a:p>
            <a:pPr marL="0" indent="0">
              <a:buNone/>
            </a:pPr>
            <a:r>
              <a:rPr lang="nl-NL" dirty="0"/>
              <a:t>-Combinatie vraag  			-Juist/onjuist vraag</a:t>
            </a:r>
          </a:p>
        </p:txBody>
      </p:sp>
    </p:spTree>
    <p:extLst>
      <p:ext uri="{BB962C8B-B14F-4D97-AF65-F5344CB8AC3E}">
        <p14:creationId xmlns:p14="http://schemas.microsoft.com/office/powerpoint/2010/main" val="453291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56F317-63CA-436A-9A9E-8C05EEC63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Achternamen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C32607-ED88-4EFB-A410-7559582AA4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Familie Melissa Wijfje (22) hoopt op plaatsing Olympisch Kwalificatietoernooi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4A203E0-AD05-45E8-80AA-1C13E9EE0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110" y="3905655"/>
            <a:ext cx="4264979" cy="2239114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E9DADD5-E74E-4965-948B-482CB2AA481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Willemsen (Willemszoon)</a:t>
            </a:r>
          </a:p>
          <a:p>
            <a:r>
              <a:rPr lang="nl-NL" dirty="0"/>
              <a:t>Janssen (Janszoon)</a:t>
            </a:r>
          </a:p>
          <a:p>
            <a:r>
              <a:rPr lang="nl-NL" dirty="0"/>
              <a:t> </a:t>
            </a:r>
            <a:r>
              <a:rPr lang="nl-NL" dirty="0" err="1"/>
              <a:t>Pietersen</a:t>
            </a:r>
            <a:r>
              <a:rPr lang="nl-NL" dirty="0"/>
              <a:t> (Pieterszoon)</a:t>
            </a:r>
          </a:p>
        </p:txBody>
      </p:sp>
    </p:spTree>
    <p:extLst>
      <p:ext uri="{BB962C8B-B14F-4D97-AF65-F5344CB8AC3E}">
        <p14:creationId xmlns:p14="http://schemas.microsoft.com/office/powerpoint/2010/main" val="20947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47B9F2-0AD7-4EDF-975F-C6526CF5C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Grondwet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5ACDDD-09D5-421D-96A8-FB85A09B3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u="sng" dirty="0">
                <a:hlinkClick r:id="rId2"/>
              </a:rPr>
              <a:t>https://www.entoen.nu/nl/grondwet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8954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98028A-1A3D-4EA9-ADA8-24E621BD1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Afbeeldingsresultaat voor willem alexander mantel">
            <a:extLst>
              <a:ext uri="{FF2B5EF4-FFF2-40B4-BE49-F238E27FC236}">
                <a16:creationId xmlns:a16="http://schemas.microsoft.com/office/drawing/2014/main" id="{AD26A0F2-6BA7-4514-8CE6-F70DEC4E30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955" y="1124450"/>
            <a:ext cx="3230268" cy="4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lodewijk XVI">
            <a:extLst>
              <a:ext uri="{FF2B5EF4-FFF2-40B4-BE49-F238E27FC236}">
                <a16:creationId xmlns:a16="http://schemas.microsoft.com/office/drawing/2014/main" id="{D0A583E9-A4BC-4468-BDCD-64D715018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2024370"/>
            <a:ext cx="5487138" cy="359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582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F967B8-1ED5-432A-9C23-15ACABA64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Franse revolutie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2D8858-0753-4AA7-999E-A389DEF9C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https://schooltv.nl/video/histoclips-de-franse-revolutie/#q=de%20franse%20revolutie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8930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A7F98ABB-00B6-411D-9BC2-ACD307BF3B02}"/>
              </a:ext>
            </a:extLst>
          </p:cNvPr>
          <p:cNvSpPr txBox="1"/>
          <p:nvPr/>
        </p:nvSpPr>
        <p:spPr>
          <a:xfrm>
            <a:off x="754603" y="1067656"/>
            <a:ext cx="10901779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Jullie gaan maken:	 Basis opdracht 1 t/m 7 paragraaf 2		</a:t>
            </a:r>
            <a:r>
              <a:rPr lang="nl-NL" sz="2400" dirty="0" err="1"/>
              <a:t>blz</a:t>
            </a:r>
            <a:r>
              <a:rPr lang="nl-NL" sz="2400" dirty="0"/>
              <a:t> 90-91</a:t>
            </a:r>
          </a:p>
          <a:p>
            <a:r>
              <a:rPr lang="nl-NL" sz="2400" dirty="0"/>
              <a:t>				 	 	 Kader opdracht 2 t/m 5 paragraaf 2 		</a:t>
            </a:r>
            <a:r>
              <a:rPr lang="nl-NL" sz="2400" dirty="0" err="1"/>
              <a:t>blz</a:t>
            </a:r>
            <a:r>
              <a:rPr lang="nl-NL" sz="2400" dirty="0"/>
              <a:t> 98-99</a:t>
            </a:r>
          </a:p>
          <a:p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Je bent de eerste vijf minuten op een fluistertoon bezig. Na vijf minuten mag je overleggen.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Alleen overleggen met je buurman/buurvrouw. Anders vraag je mij om hulp.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Je bent 10minuten aan het werk.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Morgen controleren we de antwoorden. Als je het niet afhebt krijg je een kruisje.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Als je klaar bent kun je verder werken met de opdrachten van paragraaf 2. (evt. opdrachten paragraaf 1.)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5503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439F94-D2B6-4753-B078-F450A866E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Denken delen uitwisselen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E67A44-7866-41C1-ADAA-E30AB0E02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sz="2600" dirty="0"/>
              <a:t>Je komt in een groepje van …. personen. Elk groepje een nummer. </a:t>
            </a:r>
          </a:p>
          <a:p>
            <a:r>
              <a:rPr lang="nl-NL" sz="2600" dirty="0"/>
              <a:t>Je leest voor jezelf een stukje tekst wat je aangewezen krijgt.  (Grondwet &amp; grondrechten, nieuwe grondwet in 1813, weer een nieuwe grondwet in 1848, nieuwe grondrechten in 1983, </a:t>
            </a:r>
            <a:r>
              <a:rPr lang="nl-NL" sz="2600" dirty="0" err="1"/>
              <a:t>prinsjesdag</a:t>
            </a:r>
            <a:r>
              <a:rPr lang="nl-NL" sz="2600" dirty="0"/>
              <a:t>)</a:t>
            </a:r>
          </a:p>
          <a:p>
            <a:r>
              <a:rPr lang="nl-NL" sz="2600" dirty="0"/>
              <a:t>Dan bespreek je dit in je groepje. Wat heb je gelezen? (samenvatting, begrippen)</a:t>
            </a:r>
          </a:p>
          <a:p>
            <a:r>
              <a:rPr lang="nl-NL" sz="2600" dirty="0"/>
              <a:t>Vervolgens maak je een groepje met elk een ander nummer. </a:t>
            </a:r>
          </a:p>
          <a:p>
            <a:r>
              <a:rPr lang="nl-NL" sz="2600" dirty="0"/>
              <a:t>Je deelt elkaars informatie. Je schrijft de informatie op je blaadje.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84193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56D9F9-E66F-4FB8-ACDB-63F2F7A1F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(terugblik)Koppel het juiste begrip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6E06B1-A106-432B-8DF4-EEA140C8D23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1. Absolutisme</a:t>
            </a:r>
          </a:p>
          <a:p>
            <a:r>
              <a:rPr lang="nl-NL" dirty="0"/>
              <a:t>2. Officier van justitie</a:t>
            </a:r>
          </a:p>
          <a:p>
            <a:r>
              <a:rPr lang="nl-NL" dirty="0"/>
              <a:t>3. Strafbaar feit</a:t>
            </a:r>
          </a:p>
          <a:p>
            <a:r>
              <a:rPr lang="nl-NL" dirty="0"/>
              <a:t>4. Rechten</a:t>
            </a:r>
          </a:p>
          <a:p>
            <a:r>
              <a:rPr lang="nl-NL" dirty="0"/>
              <a:t>5. Revolutie </a:t>
            </a:r>
          </a:p>
          <a:p>
            <a:r>
              <a:rPr lang="nl-NL" dirty="0"/>
              <a:t>6. Napoleon</a:t>
            </a:r>
          </a:p>
          <a:p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FCA7325-19B9-48C9-A335-AA099A3FC4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3" y="2560320"/>
            <a:ext cx="5199829" cy="3796092"/>
          </a:xfrm>
        </p:spPr>
        <p:txBody>
          <a:bodyPr>
            <a:normAutofit/>
          </a:bodyPr>
          <a:lstStyle/>
          <a:p>
            <a:r>
              <a:rPr lang="nl-NL" dirty="0"/>
              <a:t>A. Een korte ingrijpende gebeurtenis. </a:t>
            </a:r>
          </a:p>
          <a:p>
            <a:r>
              <a:rPr lang="nl-NL" dirty="0"/>
              <a:t>B. Iets wat burgers mogen.</a:t>
            </a:r>
          </a:p>
          <a:p>
            <a:r>
              <a:rPr lang="nl-NL" dirty="0"/>
              <a:t>C. Macht verkregen door God.</a:t>
            </a:r>
          </a:p>
          <a:p>
            <a:r>
              <a:rPr lang="nl-NL" dirty="0"/>
              <a:t>D. Machtige Franse leider. </a:t>
            </a:r>
          </a:p>
          <a:p>
            <a:r>
              <a:rPr lang="nl-NL" dirty="0"/>
              <a:t>E. </a:t>
            </a:r>
            <a:r>
              <a:rPr lang="nl-NL" u="sng" dirty="0"/>
              <a:t>Kleine</a:t>
            </a:r>
            <a:r>
              <a:rPr lang="nl-NL" dirty="0"/>
              <a:t> overtreding van de wet</a:t>
            </a:r>
          </a:p>
          <a:p>
            <a:r>
              <a:rPr lang="nl-NL" dirty="0"/>
              <a:t>F. Organisatie die misdadigers opspoort </a:t>
            </a:r>
          </a:p>
        </p:txBody>
      </p:sp>
    </p:spTree>
    <p:extLst>
      <p:ext uri="{BB962C8B-B14F-4D97-AF65-F5344CB8AC3E}">
        <p14:creationId xmlns:p14="http://schemas.microsoft.com/office/powerpoint/2010/main" val="39520045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4114</TotalTime>
  <Words>476</Words>
  <Application>Microsoft Office PowerPoint</Application>
  <PresentationFormat>Breedbeeld</PresentationFormat>
  <Paragraphs>94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3" baseType="lpstr">
      <vt:lpstr>Arial</vt:lpstr>
      <vt:lpstr>Garamond</vt:lpstr>
      <vt:lpstr>Organisch</vt:lpstr>
      <vt:lpstr>Hoofdstuk 3</vt:lpstr>
      <vt:lpstr>Paragraven </vt:lpstr>
      <vt:lpstr>Achternamen </vt:lpstr>
      <vt:lpstr>De Grondwet </vt:lpstr>
      <vt:lpstr>PowerPoint-presentatie</vt:lpstr>
      <vt:lpstr>Franse revolutie </vt:lpstr>
      <vt:lpstr>PowerPoint-presentatie</vt:lpstr>
      <vt:lpstr>Denken delen uitwisselen</vt:lpstr>
      <vt:lpstr>(terugblik)Koppel het juiste begrip</vt:lpstr>
      <vt:lpstr>Grondwetten</vt:lpstr>
      <vt:lpstr>Grondwet 1813(4)</vt:lpstr>
      <vt:lpstr>Grondwet 1848</vt:lpstr>
      <vt:lpstr>Grondwet 1983</vt:lpstr>
      <vt:lpstr>Grondwet 2018</vt:lpstr>
      <vt:lpstr>Vandaag te doen</vt:lpstr>
      <vt:lpstr>Oprichting VN</vt:lpstr>
      <vt:lpstr>Vragen bij filmpje</vt:lpstr>
      <vt:lpstr>Kolonialisme 19e eeuw</vt:lpstr>
      <vt:lpstr>Niet alles gaat goed bij de blauwhelmen</vt:lpstr>
      <vt:lpstr>Werken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Hoofdstuk 3</dc:title>
  <dc:creator>Startklaar</dc:creator>
  <cp:lastModifiedBy>Startklaar</cp:lastModifiedBy>
  <cp:revision>49</cp:revision>
  <dcterms:created xsi:type="dcterms:W3CDTF">2018-01-09T18:48:46Z</dcterms:created>
  <dcterms:modified xsi:type="dcterms:W3CDTF">2018-02-27T14:52:27Z</dcterms:modified>
</cp:coreProperties>
</file>